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9"/>
  </p:notesMasterIdLst>
  <p:sldIdLst>
    <p:sldId id="268" r:id="rId2"/>
    <p:sldId id="275" r:id="rId3"/>
    <p:sldId id="276" r:id="rId4"/>
    <p:sldId id="274" r:id="rId5"/>
    <p:sldId id="277" r:id="rId6"/>
    <p:sldId id="273" r:id="rId7"/>
    <p:sldId id="278" r:id="rId8"/>
    <p:sldId id="281" r:id="rId9"/>
    <p:sldId id="282" r:id="rId10"/>
    <p:sldId id="280" r:id="rId11"/>
    <p:sldId id="283" r:id="rId12"/>
    <p:sldId id="284" r:id="rId13"/>
    <p:sldId id="285" r:id="rId14"/>
    <p:sldId id="286" r:id="rId15"/>
    <p:sldId id="300" r:id="rId16"/>
    <p:sldId id="293" r:id="rId17"/>
    <p:sldId id="296" r:id="rId18"/>
    <p:sldId id="295" r:id="rId19"/>
    <p:sldId id="298" r:id="rId20"/>
    <p:sldId id="299" r:id="rId21"/>
    <p:sldId id="297" r:id="rId22"/>
    <p:sldId id="279" r:id="rId23"/>
    <p:sldId id="287" r:id="rId24"/>
    <p:sldId id="288" r:id="rId25"/>
    <p:sldId id="291" r:id="rId26"/>
    <p:sldId id="292" r:id="rId27"/>
    <p:sldId id="290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378"/>
    <p:restoredTop sz="96538"/>
  </p:normalViewPr>
  <p:slideViewPr>
    <p:cSldViewPr snapToGrid="0">
      <p:cViewPr varScale="1">
        <p:scale>
          <a:sx n="155" d="100"/>
          <a:sy n="155" d="100"/>
        </p:scale>
        <p:origin x="28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C56CAB-031E-864C-A8C6-C231CDD5D59A}" type="datetimeFigureOut">
              <a:rPr lang="en-US" smtClean="0"/>
              <a:t>5/10/23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E4959B-8446-8B43-AEF5-54A3DBF118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0891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E4959B-8446-8B43-AEF5-54A3DBF1181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307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605B4B-EB75-698E-D006-B1DC849916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0BA2958-4C5C-7721-7AEF-99FDBE6B54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05B7D4-CF5D-5D5A-DC5E-18197E109A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4D28B-57ED-E64C-80D4-31E7F5E64FE2}" type="datetimeFigureOut">
              <a:rPr lang="en-US" smtClean="0"/>
              <a:t>5/10/23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B65F31-3E46-C448-6A11-9643FC206E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586303-9D3A-D54F-B927-56FBDECF8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9DB8E-6816-254D-94C3-B4BA22FC2A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5460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F40539-9D62-531F-5981-29815A6EB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11D4BD-057E-03C7-02DD-D533CBDBFF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BBED66-C16F-BDF0-7592-75B3CC82AC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4D28B-57ED-E64C-80D4-31E7F5E64FE2}" type="datetimeFigureOut">
              <a:rPr lang="en-US" smtClean="0"/>
              <a:t>5/10/23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1EA7D8-0B61-5046-894A-B4EAD53C5F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5B1175-8714-2E82-6A81-3BCB5381E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9DB8E-6816-254D-94C3-B4BA22FC2A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861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8BBEADB-6ABA-E434-1ADE-759C9318AE3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FC65DD-CA87-F906-46C2-0A08ABA05B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E9C063-2651-E3A9-DD27-9BDAF4F36A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4D28B-57ED-E64C-80D4-31E7F5E64FE2}" type="datetimeFigureOut">
              <a:rPr lang="en-US" smtClean="0"/>
              <a:t>5/10/23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589E43-5FF9-CD02-5AC4-BA0BFA1E4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796611-5798-E08A-88AD-B50B498996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9DB8E-6816-254D-94C3-B4BA22FC2A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7698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2917B6-1F71-E721-23F0-988037E41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C1186D-B08C-487D-59DE-B9DDACE4FB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11C5FE-8D84-E6E8-AFF2-039C905B51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4D28B-57ED-E64C-80D4-31E7F5E64FE2}" type="datetimeFigureOut">
              <a:rPr lang="en-US" smtClean="0"/>
              <a:t>5/10/23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C12773-C063-891B-84DE-DC773B2951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3F8612-342E-2DCF-DB4F-B35F5100A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9DB8E-6816-254D-94C3-B4BA22FC2A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6511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61703-7874-F310-FAE9-F1DF11B268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E82543-BF4B-03ED-1AF2-4C12A0AC13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AD9D76-9E1E-5FBB-4771-6962D98079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4D28B-57ED-E64C-80D4-31E7F5E64FE2}" type="datetimeFigureOut">
              <a:rPr lang="en-US" smtClean="0"/>
              <a:t>5/10/23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02F355-CA01-34B4-F29F-B7952BDBE3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D299EC-BB75-3EA3-B0EE-6B0D604B3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9DB8E-6816-254D-94C3-B4BA22FC2A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4260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C75CE4-1C1B-72B1-68DF-AE85ADEE6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EDDA8E-B8C4-73BA-C98E-C846C1A3D8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245AE3-980F-C73A-E8B0-252A7B73F9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00F1C3-4AC2-3A48-4F44-63401C07B5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4D28B-57ED-E64C-80D4-31E7F5E64FE2}" type="datetimeFigureOut">
              <a:rPr lang="en-US" smtClean="0"/>
              <a:t>5/10/23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6DE332-DFA9-4ACD-5BDA-276D975E4D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B687E8-DF7D-9301-0C50-AA59A459BF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9DB8E-6816-254D-94C3-B4BA22FC2A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920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8329CD-00E9-CDDD-4AA8-55EE7B8FA3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D6E5B7-2E86-A55A-BE8D-19D8264527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AE778A-E1F2-C478-3CB6-489B4A48DB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B0B5D7B-2ABE-9743-3070-5E1CEBCFF2C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B80A44A-212A-E0B0-90AD-EC5A1567C15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BD6721B-82A8-6764-E2BE-02C6DC61A0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4D28B-57ED-E64C-80D4-31E7F5E64FE2}" type="datetimeFigureOut">
              <a:rPr lang="en-US" smtClean="0"/>
              <a:t>5/10/23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7549FC9-E21D-17AB-1B74-03B351586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EB02105-D2C8-BFDF-DA52-BE7E6867FC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9DB8E-6816-254D-94C3-B4BA22FC2A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96931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939891-9BAB-34E1-D622-45D71A0087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3246DD-D105-9EFB-A73D-C2D09A8D56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4D28B-57ED-E64C-80D4-31E7F5E64FE2}" type="datetimeFigureOut">
              <a:rPr lang="en-US" smtClean="0"/>
              <a:t>5/10/23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264B75-C0DD-4B9C-D37C-7159A12396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2FE608-FAB1-F5DE-882D-65CB67B86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9DB8E-6816-254D-94C3-B4BA22FC2A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7727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8ED7F76-12FF-B3D4-E825-479AD22BD1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4D28B-57ED-E64C-80D4-31E7F5E64FE2}" type="datetimeFigureOut">
              <a:rPr lang="en-US" smtClean="0"/>
              <a:t>5/10/23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12A139-7C04-5567-5E28-57C6459BAA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25A704-5FC1-91E5-6327-91CF74310B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9DB8E-6816-254D-94C3-B4BA22FC2A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6075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2B91B8-E210-0028-A30F-FFA8F2A04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91F130-3422-3DB6-82CF-352DC93203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B6EA0E-3340-5BEC-575D-8852122BA8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06D76C-D704-F97F-B325-122E145A95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4D28B-57ED-E64C-80D4-31E7F5E64FE2}" type="datetimeFigureOut">
              <a:rPr lang="en-US" smtClean="0"/>
              <a:t>5/10/23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BAF37B-5EFC-FB71-49D5-C5698AAF1F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BB7CAD-BB1D-F9CB-0519-67F03A708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9DB8E-6816-254D-94C3-B4BA22FC2A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89770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876CC-EEA2-3DD5-C996-828F93ADB8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7B7FF77-8263-F699-45B7-4F9D606A03C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767963-EFDF-A566-8D01-C4F3FAC050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47D445-B8B3-0653-6CFD-6D1F21B69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4D28B-57ED-E64C-80D4-31E7F5E64FE2}" type="datetimeFigureOut">
              <a:rPr lang="en-US" smtClean="0"/>
              <a:t>5/10/23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5C4120-9417-3882-2C35-4505FC337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98E206-184C-3373-6886-7F654F63E3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9DB8E-6816-254D-94C3-B4BA22FC2A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0892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7492A18-F023-17E7-133A-E5B5EFFFA3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2AF58A-AA1D-6D51-AC06-C51F5B582D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4F6652-F151-BEDF-700A-5E3B8EB677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64D28B-57ED-E64C-80D4-31E7F5E64FE2}" type="datetimeFigureOut">
              <a:rPr lang="en-US" smtClean="0"/>
              <a:t>5/10/23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38D343-02AF-8E3B-A986-1999981104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A44F37-9567-A58A-272F-541A8E5ABC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9DB8E-6816-254D-94C3-B4BA22FC2A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5963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ntel/flexmalloc" TargetMode="External"/><Relationship Id="rId2" Type="http://schemas.openxmlformats.org/officeDocument/2006/relationships/hyperlink" Target="https://github.com/memkind/memkind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pdf/2303.15375.pdf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emkind/memkind" TargetMode="External"/><Relationship Id="rId2" Type="http://schemas.openxmlformats.org/officeDocument/2006/relationships/hyperlink" Target="https://linux.die.net/man/3/numa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sarch-lab/nimble_page_management_asplos_2019" TargetMode="External"/><Relationship Id="rId2" Type="http://schemas.openxmlformats.org/officeDocument/2006/relationships/hyperlink" Target="https://man7.org/linux/man-pages/man2/move_pages.2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sarch-lab/nimble_page_management_asplos_2019" TargetMode="External"/><Relationship Id="rId2" Type="http://schemas.openxmlformats.org/officeDocument/2006/relationships/hyperlink" Target="https://man7.org/linux/man-pages/man2/move_pages.2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eden-ucsd-vmware/dataframe/commit/329f030be210444b7a4f784ead559aba299bbf38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2FF2B2-F988-2CE5-5E9F-86A602AF41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0272F2-F7EE-0F3B-AB96-3246DECF50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DataFrame</a:t>
            </a:r>
            <a:r>
              <a:rPr lang="en-US" dirty="0"/>
              <a:t> study (contd.)</a:t>
            </a:r>
          </a:p>
          <a:p>
            <a:r>
              <a:rPr lang="en-US" dirty="0"/>
              <a:t>CXL recap &amp; path forward</a:t>
            </a:r>
          </a:p>
        </p:txBody>
      </p:sp>
    </p:spTree>
    <p:extLst>
      <p:ext uri="{BB962C8B-B14F-4D97-AF65-F5344CB8AC3E}">
        <p14:creationId xmlns:p14="http://schemas.microsoft.com/office/powerpoint/2010/main" val="12435941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596AA-45E2-B249-CB3F-3EBCEB194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AIFM’s offloads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4D8305-19D9-BC96-4572-5DFFBAF797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89684" y="2067363"/>
            <a:ext cx="4343400" cy="4351338"/>
          </a:xfrm>
        </p:spPr>
        <p:txBody>
          <a:bodyPr>
            <a:normAutofit/>
          </a:bodyPr>
          <a:lstStyle/>
          <a:p>
            <a:r>
              <a:rPr lang="en-US" sz="2400" b="1" dirty="0"/>
              <a:t>Note</a:t>
            </a:r>
            <a:r>
              <a:rPr lang="en-US" sz="2400" dirty="0"/>
              <a:t>: We don’t compare to the offloaded version</a:t>
            </a:r>
          </a:p>
          <a:p>
            <a:r>
              <a:rPr lang="en-US" sz="2400" dirty="0"/>
              <a:t>Impact of offloads agree with their fault intensity</a:t>
            </a:r>
          </a:p>
          <a:p>
            <a:pPr lvl="1"/>
            <a:r>
              <a:rPr lang="en-US" sz="2000" dirty="0"/>
              <a:t>Maybe even CPU intensity?</a:t>
            </a:r>
          </a:p>
          <a:p>
            <a:r>
              <a:rPr lang="en-US" sz="2400" dirty="0"/>
              <a:t>These offload CPU cycles too – wonder why the norm perf doesn’t go above 1 though…</a:t>
            </a:r>
          </a:p>
          <a:p>
            <a:r>
              <a:rPr lang="en-US" sz="2400" dirty="0"/>
              <a:t>@Amy: Good candidates for copy acceleration?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42B411-6994-94D4-11DE-E0CDBDFE4F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862" y="2167772"/>
            <a:ext cx="6019800" cy="323226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422370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EA14EB-6C9E-9842-DB3F-523FC273AD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Hinting first-time faults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4B1D2E-8CC4-31A8-703A-33947BCCD3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Copy constructor example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AIFM overloads the </a:t>
            </a:r>
            <a:r>
              <a:rPr lang="en-US" i="1" dirty="0">
                <a:cs typeface="Consolas" panose="020B0609020204030204" pitchFamily="49" charset="0"/>
              </a:rPr>
              <a:t>copy constructor </a:t>
            </a:r>
            <a:r>
              <a:rPr lang="en-US" dirty="0">
                <a:cs typeface="Consolas" panose="020B0609020204030204" pitchFamily="49" charset="0"/>
              </a:rPr>
              <a:t>and </a:t>
            </a:r>
            <a:r>
              <a:rPr lang="en-US" sz="2400" i="1" dirty="0">
                <a:latin typeface="Lucida Console" panose="020B0609040504020204" pitchFamily="49" charset="0"/>
                <a:cs typeface="Consolas" panose="020B0609020204030204" pitchFamily="49" charset="0"/>
              </a:rPr>
              <a:t>operator=()</a:t>
            </a:r>
            <a:endParaRPr lang="en-US" i="1" dirty="0">
              <a:latin typeface="Lucida Console" panose="020B060904050402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cs typeface="Consolas" panose="020B0609020204030204" pitchFamily="49" charset="0"/>
              </a:rPr>
              <a:t>We can do that too, but this requires data structure changes</a:t>
            </a:r>
          </a:p>
          <a:p>
            <a:pPr lvl="1"/>
            <a:r>
              <a:rPr lang="en-US" dirty="0">
                <a:cs typeface="Consolas" panose="020B0609020204030204" pitchFamily="49" charset="0"/>
              </a:rPr>
              <a:t>Maybe many of them e.g., Vector, Dataframe, etc.</a:t>
            </a:r>
          </a:p>
          <a:p>
            <a:pPr lvl="1"/>
            <a:r>
              <a:rPr lang="en-US" dirty="0">
                <a:cs typeface="Consolas" panose="020B0609020204030204" pitchFamily="49" charset="0"/>
              </a:rPr>
              <a:t>What about the </a:t>
            </a:r>
            <a:r>
              <a:rPr lang="en-US" b="1" dirty="0" err="1">
                <a:cs typeface="Consolas" panose="020B0609020204030204" pitchFamily="49" charset="0"/>
              </a:rPr>
              <a:t>stl</a:t>
            </a:r>
            <a:r>
              <a:rPr lang="en-US" dirty="0">
                <a:cs typeface="Consolas" panose="020B0609020204030204" pitchFamily="49" charset="0"/>
              </a:rPr>
              <a:t> ones?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516C1A-E0BD-098F-10C7-04CB9B6948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2253" y="2349500"/>
            <a:ext cx="6324600" cy="10795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023848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C99F29-7DA3-7E93-7F1A-B419CB87E8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Pre-faulting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5D5DE9-1818-C139-A3DE-6634DB77A8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for all allocations up to certain size</a:t>
            </a:r>
          </a:p>
          <a:p>
            <a:pPr lvl="1"/>
            <a:r>
              <a:rPr lang="en-US" sz="1800" dirty="0"/>
              <a:t>Allocates all the new pages before application touches them</a:t>
            </a:r>
          </a:p>
          <a:p>
            <a:pPr lvl="1"/>
            <a:r>
              <a:rPr lang="en-US" sz="1800" dirty="0" err="1"/>
              <a:t>mmap</a:t>
            </a:r>
            <a:r>
              <a:rPr lang="en-US" sz="1800" dirty="0"/>
              <a:t>() POPULATE and </a:t>
            </a:r>
            <a:r>
              <a:rPr lang="en-US" sz="1800" dirty="0" err="1"/>
              <a:t>madvise</a:t>
            </a:r>
            <a:r>
              <a:rPr lang="en-US" sz="1800" dirty="0"/>
              <a:t>() POPULATE to explicitly </a:t>
            </a:r>
            <a:r>
              <a:rPr lang="en-US" sz="1800" dirty="0" err="1"/>
              <a:t>prefault</a:t>
            </a:r>
            <a:endParaRPr lang="en-US" sz="3600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US" sz="3200" dirty="0">
                <a:solidFill>
                  <a:srgbClr val="C00000"/>
                </a:solidFill>
              </a:rPr>
              <a:t>Issues:</a:t>
            </a:r>
          </a:p>
          <a:p>
            <a:r>
              <a:rPr lang="en-US" sz="2000" dirty="0"/>
              <a:t>Redundant page allocations that may bloat memory usage and pollute local memory</a:t>
            </a:r>
          </a:p>
          <a:p>
            <a:r>
              <a:rPr lang="en-US" sz="2000" dirty="0"/>
              <a:t>We won’t be able to use extended hints </a:t>
            </a:r>
          </a:p>
          <a:p>
            <a:pPr marL="0" indent="0">
              <a:buNone/>
            </a:pPr>
            <a:r>
              <a:rPr lang="en-US" sz="3000" dirty="0">
                <a:solidFill>
                  <a:schemeClr val="accent6">
                    <a:lumMod val="75000"/>
                  </a:schemeClr>
                </a:solidFill>
              </a:rPr>
              <a:t>But on the good side:</a:t>
            </a:r>
          </a:p>
          <a:p>
            <a:r>
              <a:rPr lang="en-US" sz="2000" dirty="0"/>
              <a:t>The tail of first-time locations could vanish! </a:t>
            </a:r>
            <a:r>
              <a:rPr lang="en-US" sz="2000" i="1" dirty="0"/>
              <a:t>(I commented out </a:t>
            </a:r>
            <a:r>
              <a:rPr lang="en-US" sz="2000" i="1" u="sng" dirty="0"/>
              <a:t>all but one </a:t>
            </a:r>
            <a:r>
              <a:rPr lang="en-US" sz="2000" i="1" dirty="0"/>
              <a:t>write hints!)</a:t>
            </a:r>
          </a:p>
          <a:p>
            <a:r>
              <a:rPr lang="en-US" sz="2200" dirty="0"/>
              <a:t>Batching first-time page faults: entire allocation (e.g., 100MB) in one go</a:t>
            </a:r>
          </a:p>
          <a:p>
            <a:endParaRPr lang="en-US" sz="2000" dirty="0"/>
          </a:p>
          <a:p>
            <a:pPr lvl="1"/>
            <a:endParaRPr lang="en-US" sz="2800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84386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500FE-D6D8-3BAA-B21F-CE53F83AC3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Dataframe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A00B2D-FD79-83EA-9379-C05F07451D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089822" cy="4351338"/>
          </a:xfrm>
        </p:spPr>
        <p:txBody>
          <a:bodyPr>
            <a:normAutofit/>
          </a:bodyPr>
          <a:lstStyle/>
          <a:p>
            <a:r>
              <a:rPr lang="en-US" dirty="0"/>
              <a:t>Collected stats on allocation sizes</a:t>
            </a:r>
          </a:p>
          <a:p>
            <a:r>
              <a:rPr lang="en-US" dirty="0"/>
              <a:t>Used 128 MB as a cut-off</a:t>
            </a:r>
          </a:p>
          <a:p>
            <a:pPr lvl="1"/>
            <a:r>
              <a:rPr lang="en-US" dirty="0"/>
              <a:t>Smallest local memory setting was 1.5 GB</a:t>
            </a:r>
          </a:p>
          <a:p>
            <a:r>
              <a:rPr lang="en-US" dirty="0"/>
              <a:t>One write fault hint (of the top 3) was enough to remove all first-time faults and didn’t notice any memory bloating            </a:t>
            </a:r>
            <a:r>
              <a:rPr lang="en-US" dirty="0">
                <a:solidFill>
                  <a:schemeClr val="accent6"/>
                </a:solidFill>
              </a:rPr>
              <a:t>–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so worked well for Dataframe</a:t>
            </a:r>
          </a:p>
          <a:p>
            <a:r>
              <a:rPr lang="en-US" dirty="0">
                <a:solidFill>
                  <a:srgbClr val="C00000"/>
                </a:solidFill>
              </a:rPr>
              <a:t>So is it a hack or a nice app-specific feature that Eden can support?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B18463-7BDA-E9D4-E69D-0528570BBC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2950" y="1295272"/>
            <a:ext cx="4173702" cy="298357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381143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40261A-C6B5-5A61-8229-840CF72241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Sequential or range hints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00672-2F9F-A0E4-FC3E-E48A0A5E76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929351"/>
            <a:ext cx="10515600" cy="1247611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Bring entire vector in one go (range hint out of the loop)</a:t>
            </a:r>
          </a:p>
          <a:p>
            <a:r>
              <a:rPr lang="en-US" dirty="0"/>
              <a:t>Or, set sequential flag to reduce hinting overhead</a:t>
            </a:r>
          </a:p>
          <a:p>
            <a:r>
              <a:rPr lang="en-US" dirty="0"/>
              <a:t>Both can take read-ahead – </a:t>
            </a:r>
            <a:r>
              <a:rPr lang="en-US" dirty="0">
                <a:solidFill>
                  <a:srgbClr val="0070C0"/>
                </a:solidFill>
              </a:rPr>
              <a:t>huge impact from batching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A6C1619-12DA-B7ED-45DC-D5A6777A4F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152" y="1690688"/>
            <a:ext cx="11805745" cy="279821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572546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87CBA0-B8F2-5A1D-796C-852862F93B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TODO Dataframe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692D16-A15B-66EF-C6BF-0F36075417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Categorize effort by hints v. faulting lines of code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36107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40F7CA-8E15-3F83-7063-5221486F4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CXL recap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3AEADC-91F9-1DAA-A9F2-85B41502CD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72593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Hinting-guided CXL-based memory tiering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rgbClr val="FF0000"/>
                </a:solidFill>
              </a:rPr>
              <a:t>Premise:</a:t>
            </a:r>
            <a:r>
              <a:rPr lang="en-US" sz="2400" dirty="0"/>
              <a:t> Static information can help alleviate dynamic access sampling + policy overheads in runtime e.g.</a:t>
            </a:r>
          </a:p>
          <a:p>
            <a:pPr lvl="1">
              <a:spcBef>
                <a:spcPts val="600"/>
              </a:spcBef>
            </a:pPr>
            <a:r>
              <a:rPr lang="en-US" sz="2000" dirty="0"/>
              <a:t>Prefetching next cache-lines in a page at a page-faulting location</a:t>
            </a:r>
          </a:p>
          <a:p>
            <a:pPr lvl="1">
              <a:spcBef>
                <a:spcPts val="600"/>
              </a:spcBef>
            </a:pPr>
            <a:r>
              <a:rPr lang="en-US" sz="2000" dirty="0"/>
              <a:t>Memory allocation or migration hints to move memory between tiers</a:t>
            </a:r>
          </a:p>
          <a:p>
            <a:pPr lvl="1">
              <a:spcBef>
                <a:spcPts val="600"/>
              </a:spcBef>
            </a:pPr>
            <a:r>
              <a:rPr lang="en-US" sz="2000" dirty="0"/>
              <a:t>Hinting interface/locations inspired by Eden but could be very different</a:t>
            </a:r>
          </a:p>
          <a:p>
            <a:pPr marL="457200" lvl="1" indent="0">
              <a:spcBef>
                <a:spcPts val="600"/>
              </a:spcBef>
              <a:buNone/>
            </a:pPr>
            <a:endParaRPr lang="en-US" i="1" dirty="0"/>
          </a:p>
          <a:p>
            <a:pPr marL="0" indent="0">
              <a:buNone/>
            </a:pPr>
            <a:r>
              <a:rPr lang="en-US" sz="2400" dirty="0">
                <a:solidFill>
                  <a:srgbClr val="0070C0"/>
                </a:solidFill>
              </a:rPr>
              <a:t>Where do I start? </a:t>
            </a:r>
            <a:r>
              <a:rPr lang="en-US" sz="2400" dirty="0"/>
              <a:t>Studying apps with CXL-like memory</a:t>
            </a:r>
          </a:p>
          <a:p>
            <a:pPr lvl="1"/>
            <a:r>
              <a:rPr lang="en-US" sz="2000" dirty="0"/>
              <a:t>Remote NUMA socket to emulate CXL memory</a:t>
            </a:r>
          </a:p>
          <a:p>
            <a:pPr lvl="1"/>
            <a:r>
              <a:rPr lang="en-US" sz="2000" dirty="0"/>
              <a:t>Identifying applications where we can help, and </a:t>
            </a:r>
            <a:r>
              <a:rPr lang="en-US" sz="2000" i="1" dirty="0"/>
              <a:t>by how much</a:t>
            </a:r>
            <a:r>
              <a:rPr lang="en-US" sz="2000" dirty="0"/>
              <a:t>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24115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628517-9E0B-CB65-DE42-4E91FDD45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Pond: Latency-sensitivity study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CF2503A-6A73-E43C-CC86-8867AFD5B1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716" y="1960045"/>
            <a:ext cx="11674568" cy="314491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77F4B3E-A7E5-D22E-6D69-94809F4DA65C}"/>
              </a:ext>
            </a:extLst>
          </p:cNvPr>
          <p:cNvSpPr txBox="1"/>
          <p:nvPr/>
        </p:nvSpPr>
        <p:spPr>
          <a:xfrm>
            <a:off x="2825578" y="5486400"/>
            <a:ext cx="79577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Slowdown generally doubles when </a:t>
            </a:r>
            <a:r>
              <a:rPr lang="en-US" i="1" dirty="0"/>
              <a:t>remote</a:t>
            </a:r>
            <a:r>
              <a:rPr lang="en-US" dirty="0"/>
              <a:t> latency goes from 1.8x to 2.2x.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How would it look at, say, 5x? Is there a good way to estimate?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/>
              <a:t>Should we be worrying about bandwidth sensitivity too?</a:t>
            </a:r>
          </a:p>
        </p:txBody>
      </p:sp>
    </p:spTree>
    <p:extLst>
      <p:ext uri="{BB962C8B-B14F-4D97-AF65-F5344CB8AC3E}">
        <p14:creationId xmlns:p14="http://schemas.microsoft.com/office/powerpoint/2010/main" val="669984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628517-9E0B-CB65-DE42-4E91FDD45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Pond: Latency-sensitivity study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1A26B5-77CF-4E71-2278-AD89DF4186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0967" y="1914387"/>
            <a:ext cx="6790066" cy="3881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7607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DF380-BDA1-BF3D-DFE7-54AD2AC02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Similar chart for our apps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91AEC0-4979-64F9-7EEC-D8E000BD36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895069"/>
            <a:ext cx="7772400" cy="36028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68D4AB2-412E-B7AE-FF55-FF6D9B1D59FF}"/>
              </a:ext>
            </a:extLst>
          </p:cNvPr>
          <p:cNvSpPr txBox="1"/>
          <p:nvPr/>
        </p:nvSpPr>
        <p:spPr>
          <a:xfrm>
            <a:off x="2283889" y="2314268"/>
            <a:ext cx="2971904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/>
              <a:t>Local: 95 ns / 89 GBps</a:t>
            </a:r>
          </a:p>
          <a:p>
            <a:r>
              <a:rPr lang="en-US" sz="1600" dirty="0"/>
              <a:t>Remote: 145 ns / 34 GBps (</a:t>
            </a:r>
            <a:r>
              <a:rPr lang="en-US" sz="1600" dirty="0">
                <a:solidFill>
                  <a:srgbClr val="FF0000"/>
                </a:solidFill>
              </a:rPr>
              <a:t>152%</a:t>
            </a:r>
            <a:r>
              <a:rPr lang="en-US" sz="1600" dirty="0"/>
              <a:t>)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DFE8DB0-9E86-E28D-3B5A-AADD3E3A92CF}"/>
              </a:ext>
            </a:extLst>
          </p:cNvPr>
          <p:cNvCxnSpPr/>
          <p:nvPr/>
        </p:nvCxnSpPr>
        <p:spPr>
          <a:xfrm>
            <a:off x="5329881" y="2010032"/>
            <a:ext cx="0" cy="4712044"/>
          </a:xfrm>
          <a:prstGeom prst="line">
            <a:avLst/>
          </a:prstGeom>
          <a:ln w="22225"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539F906-70CC-46CC-29E4-D9BEBBFCCF68}"/>
              </a:ext>
            </a:extLst>
          </p:cNvPr>
          <p:cNvSpPr txBox="1"/>
          <p:nvPr/>
        </p:nvSpPr>
        <p:spPr>
          <a:xfrm>
            <a:off x="6597577" y="2310294"/>
            <a:ext cx="3064577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Local: 89 ns / 65 GBps</a:t>
            </a:r>
          </a:p>
          <a:p>
            <a:r>
              <a:rPr lang="en-US" sz="1600" dirty="0"/>
              <a:t>Remote: 153 ns / 31 GBps (</a:t>
            </a:r>
            <a:r>
              <a:rPr lang="en-US" sz="1600" dirty="0">
                <a:solidFill>
                  <a:srgbClr val="FF0000"/>
                </a:solidFill>
              </a:rPr>
              <a:t>171%</a:t>
            </a:r>
            <a:r>
              <a:rPr lang="en-US" sz="1600" dirty="0"/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8521EEF-5399-E98F-8315-EA72BB0C22B1}"/>
              </a:ext>
            </a:extLst>
          </p:cNvPr>
          <p:cNvSpPr txBox="1"/>
          <p:nvPr/>
        </p:nvSpPr>
        <p:spPr>
          <a:xfrm>
            <a:off x="6517169" y="2033295"/>
            <a:ext cx="21973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From Intel MLC tool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F43D544-EFF8-53EA-1AA9-88D30E14C851}"/>
              </a:ext>
            </a:extLst>
          </p:cNvPr>
          <p:cNvSpPr txBox="1"/>
          <p:nvPr/>
        </p:nvSpPr>
        <p:spPr>
          <a:xfrm>
            <a:off x="2283889" y="2044750"/>
            <a:ext cx="21973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From Intel MLC tool</a:t>
            </a:r>
          </a:p>
        </p:txBody>
      </p:sp>
    </p:spTree>
    <p:extLst>
      <p:ext uri="{BB962C8B-B14F-4D97-AF65-F5344CB8AC3E}">
        <p14:creationId xmlns:p14="http://schemas.microsoft.com/office/powerpoint/2010/main" val="36102917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7022C-BC97-E204-5768-7F3F3094F1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DataFrame</a:t>
            </a:r>
            <a:r>
              <a:rPr lang="en-US" dirty="0"/>
              <a:t> Fault Graph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EA8DCF-0883-03EF-C877-5B7B619CB4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Includes first-time faults too, non-localized</a:t>
            </a:r>
          </a:p>
          <a:p>
            <a:pPr marL="0" indent="0">
              <a:buNone/>
            </a:pPr>
            <a:r>
              <a:rPr lang="en-US" sz="2000" dirty="0"/>
              <a:t>(at 10% local memory – for all the analysis here and after)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FA04A3-177A-3EC4-CC4A-E510298B73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03" y="2744493"/>
            <a:ext cx="11981793" cy="317277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737669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0FB40-AACF-4137-A5A6-6BD601579F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204D6D-61F3-9BD3-9238-A6905B0CE2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do I get sensitivity for various latency / bandwidth scenarios?</a:t>
            </a:r>
          </a:p>
          <a:p>
            <a:r>
              <a:rPr lang="en-US" dirty="0"/>
              <a:t>Get some more apps used in Pond</a:t>
            </a:r>
          </a:p>
          <a:p>
            <a:r>
              <a:rPr lang="en-US" dirty="0"/>
              <a:t>Look closely at one app: Memcached</a:t>
            </a:r>
          </a:p>
          <a:p>
            <a:pPr lvl="1"/>
            <a:r>
              <a:rPr lang="en-US" dirty="0"/>
              <a:t>Intel PIN tool?</a:t>
            </a:r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82682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29629-3634-44BC-01B0-AAE8813404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Misc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891BCD-3D65-4902-64C3-F059943630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0743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40F7CA-8E15-3F83-7063-5221486F4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CXL emulator + runtime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3AEADC-91F9-1DAA-A9F2-85B41502CD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878879" cy="4351338"/>
          </a:xfrm>
        </p:spPr>
        <p:txBody>
          <a:bodyPr>
            <a:normAutofit/>
          </a:bodyPr>
          <a:lstStyle/>
          <a:p>
            <a:r>
              <a:rPr lang="en-US" dirty="0"/>
              <a:t>First step to get experiments going</a:t>
            </a:r>
          </a:p>
          <a:p>
            <a:r>
              <a:rPr lang="en-US" dirty="0"/>
              <a:t>Emulation with a CPU-less NUMA node seems fine</a:t>
            </a:r>
          </a:p>
          <a:p>
            <a:r>
              <a:rPr lang="en-US" dirty="0"/>
              <a:t>Need Library/runtime with basic tiering mechanisms</a:t>
            </a:r>
          </a:p>
          <a:p>
            <a:pPr lvl="1"/>
            <a:r>
              <a:rPr lang="en-US" u="sng" dirty="0"/>
              <a:t>Key</a:t>
            </a:r>
            <a:r>
              <a:rPr lang="en-US" dirty="0"/>
              <a:t>: page </a:t>
            </a:r>
            <a:r>
              <a:rPr lang="en-US" i="1" dirty="0"/>
              <a:t>allocation</a:t>
            </a:r>
            <a:r>
              <a:rPr lang="en-US" dirty="0"/>
              <a:t> and </a:t>
            </a:r>
            <a:r>
              <a:rPr lang="en-US" i="1" dirty="0"/>
              <a:t>migration</a:t>
            </a:r>
            <a:r>
              <a:rPr lang="en-US" dirty="0"/>
              <a:t> among tiers (i.e., nodes)</a:t>
            </a:r>
          </a:p>
          <a:p>
            <a:pPr lvl="1"/>
            <a:r>
              <a:rPr lang="en-US" dirty="0"/>
              <a:t>Found Intel </a:t>
            </a:r>
            <a:r>
              <a:rPr lang="en-US" dirty="0">
                <a:hlinkClick r:id="rId2"/>
              </a:rPr>
              <a:t>memkind</a:t>
            </a:r>
            <a:r>
              <a:rPr lang="en-US" dirty="0"/>
              <a:t>, </a:t>
            </a:r>
            <a:r>
              <a:rPr lang="en-US" dirty="0">
                <a:hlinkClick r:id="rId3"/>
              </a:rPr>
              <a:t>flexmalloc</a:t>
            </a:r>
            <a:r>
              <a:rPr lang="en-US" dirty="0"/>
              <a:t>, etc. but these only do </a:t>
            </a:r>
            <a:r>
              <a:rPr lang="en-US" i="1" dirty="0"/>
              <a:t>allocations</a:t>
            </a:r>
            <a:endParaRPr lang="en-US" dirty="0"/>
          </a:p>
          <a:p>
            <a:pPr lvl="1"/>
            <a:r>
              <a:rPr lang="en-US" dirty="0"/>
              <a:t>We can also build anew on Eden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18029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4D4511-F0FF-D52C-F45D-81D6DB1BFC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CXL emulation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49B647-0308-B96B-781A-A747589747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6800385" cy="4351338"/>
          </a:xfrm>
        </p:spPr>
        <p:txBody>
          <a:bodyPr/>
          <a:lstStyle/>
          <a:p>
            <a:r>
              <a:rPr lang="en-US" dirty="0"/>
              <a:t>With remote NUMA socket </a:t>
            </a:r>
            <a:r>
              <a:rPr lang="en-US" dirty="0">
                <a:solidFill>
                  <a:srgbClr val="00B050"/>
                </a:solidFill>
              </a:rPr>
              <a:t>seems ok!</a:t>
            </a:r>
          </a:p>
          <a:p>
            <a:r>
              <a:rPr lang="en-US" dirty="0"/>
              <a:t>Latency emulation may be off by ~2x</a:t>
            </a:r>
          </a:p>
          <a:p>
            <a:r>
              <a:rPr lang="en-US" dirty="0"/>
              <a:t>Bandwidth is not hugely different (at least for single channel)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5B814E-B43A-BDC8-F48C-5A439F0062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8098" y="114319"/>
            <a:ext cx="4271683" cy="342261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EB2C4DD-45A0-201D-D052-3DA582EB12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5093" y="4044193"/>
            <a:ext cx="7584688" cy="255545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9C59CFD-2A8B-CA3A-2AE6-4C8DBD584747}"/>
              </a:ext>
            </a:extLst>
          </p:cNvPr>
          <p:cNvSpPr txBox="1"/>
          <p:nvPr/>
        </p:nvSpPr>
        <p:spPr>
          <a:xfrm>
            <a:off x="6461782" y="6572715"/>
            <a:ext cx="55681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1" dirty="0"/>
              <a:t>Source</a:t>
            </a:r>
            <a:r>
              <a:rPr lang="en-US" sz="1200" i="1" dirty="0"/>
              <a:t>: </a:t>
            </a:r>
            <a:r>
              <a:rPr lang="en-US" sz="1200" i="1" dirty="0">
                <a:hlinkClick r:id="rId4"/>
              </a:rPr>
              <a:t>Demystifying CXL Memory with Genuine CXL-Ready Systems and Devices</a:t>
            </a:r>
            <a:r>
              <a:rPr lang="en-US" sz="1200" i="1" dirty="0"/>
              <a:t>, </a:t>
            </a:r>
            <a:r>
              <a:rPr lang="en-US" sz="1200" i="1" dirty="0" err="1"/>
              <a:t>arXiv</a:t>
            </a:r>
            <a:endParaRPr lang="en-US" sz="1200" i="1" dirty="0"/>
          </a:p>
        </p:txBody>
      </p:sp>
    </p:spTree>
    <p:extLst>
      <p:ext uri="{BB962C8B-B14F-4D97-AF65-F5344CB8AC3E}">
        <p14:creationId xmlns:p14="http://schemas.microsoft.com/office/powerpoint/2010/main" val="13175125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5C03B4-5405-A476-FAA4-FD7E91F1B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Requirements for Tiering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3AE189-FE14-6A6C-8632-2EAF70B0ED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011937" cy="4351338"/>
          </a:xfrm>
        </p:spPr>
        <p:txBody>
          <a:bodyPr>
            <a:normAutofit/>
          </a:bodyPr>
          <a:lstStyle/>
          <a:p>
            <a:r>
              <a:rPr lang="en-US" dirty="0"/>
              <a:t>Directing allocations</a:t>
            </a:r>
          </a:p>
          <a:p>
            <a:pPr lvl="1"/>
            <a:r>
              <a:rPr lang="en-US" dirty="0">
                <a:hlinkClick r:id="rId2"/>
              </a:rPr>
              <a:t>Libnuma</a:t>
            </a:r>
            <a:r>
              <a:rPr lang="en-US" dirty="0"/>
              <a:t> provides explicit </a:t>
            </a:r>
            <a:r>
              <a:rPr lang="en-US" dirty="0" err="1"/>
              <a:t>numa</a:t>
            </a:r>
            <a:r>
              <a:rPr lang="en-US" dirty="0"/>
              <a:t> </a:t>
            </a:r>
            <a:r>
              <a:rPr lang="en-US" dirty="0" err="1"/>
              <a:t>alloc</a:t>
            </a:r>
            <a:r>
              <a:rPr lang="en-US" dirty="0"/>
              <a:t>/frees but page-granular</a:t>
            </a:r>
          </a:p>
          <a:p>
            <a:pPr lvl="1"/>
            <a:r>
              <a:rPr lang="en-US" dirty="0"/>
              <a:t>Intel </a:t>
            </a:r>
            <a:r>
              <a:rPr lang="en-US" dirty="0">
                <a:hlinkClick r:id="rId3"/>
              </a:rPr>
              <a:t>memkind</a:t>
            </a:r>
            <a:r>
              <a:rPr lang="en-US" dirty="0"/>
              <a:t> uses </a:t>
            </a:r>
            <a:r>
              <a:rPr lang="en-US" dirty="0" err="1"/>
              <a:t>jemalloc</a:t>
            </a:r>
            <a:r>
              <a:rPr lang="en-US" dirty="0"/>
              <a:t> and forwards allocations to different nodes either transparently or through custom API</a:t>
            </a:r>
          </a:p>
          <a:p>
            <a:pPr lvl="2"/>
            <a:r>
              <a:rPr lang="en-US" dirty="0"/>
              <a:t>When transparent, you specify policy e.g., node ratios</a:t>
            </a:r>
          </a:p>
          <a:p>
            <a:pPr lvl="2"/>
            <a:r>
              <a:rPr lang="en-US" dirty="0"/>
              <a:t>Either way, allocations stay put</a:t>
            </a:r>
          </a:p>
          <a:p>
            <a:pPr lvl="2"/>
            <a:r>
              <a:rPr lang="en-US" b="1" dirty="0"/>
              <a:t>We can already do this in Eden</a:t>
            </a:r>
          </a:p>
          <a:p>
            <a:pPr lvl="1"/>
            <a:r>
              <a:rPr lang="en-US" dirty="0"/>
              <a:t>Both these do not know what memory is faulted in at any point</a:t>
            </a:r>
          </a:p>
          <a:p>
            <a:pPr lvl="2"/>
            <a:r>
              <a:rPr lang="en-US" dirty="0"/>
              <a:t>Required for migration</a:t>
            </a:r>
          </a:p>
          <a:p>
            <a:pPr lvl="2"/>
            <a:r>
              <a:rPr lang="en-US" dirty="0"/>
              <a:t>Tracking possible with userfaultfd (UFFD_COPY to specified NUMA node) but it is better to avoid userfaultfd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05785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5C03B4-5405-A476-FAA4-FD7E91F1B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Requirements for Tiering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3AE189-FE14-6A6C-8632-2EAF70B0ED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011937" cy="4351338"/>
          </a:xfrm>
        </p:spPr>
        <p:txBody>
          <a:bodyPr>
            <a:normAutofit/>
          </a:bodyPr>
          <a:lstStyle/>
          <a:p>
            <a:r>
              <a:rPr lang="en-US" dirty="0"/>
              <a:t>Page migration</a:t>
            </a:r>
          </a:p>
          <a:p>
            <a:pPr lvl="1"/>
            <a:r>
              <a:rPr lang="en-US" dirty="0">
                <a:solidFill>
                  <a:schemeClr val="accent2"/>
                </a:solidFill>
                <a:latin typeface="Lucida Console" panose="020B0609040504020204" pitchFamily="49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move_pages()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/>
              <a:t>migrates pages among nodes (in batches)</a:t>
            </a:r>
          </a:p>
          <a:p>
            <a:pPr lvl="1"/>
            <a:r>
              <a:rPr lang="en-US" dirty="0" err="1">
                <a:hlinkClick r:id="rId3"/>
              </a:rPr>
              <a:t>Nimble</a:t>
            </a:r>
            <a:r>
              <a:rPr lang="en-US" dirty="0" err="1"/>
              <a:t>’s</a:t>
            </a:r>
            <a:r>
              <a:rPr lang="en-US" dirty="0"/>
              <a:t> improvements to the above </a:t>
            </a:r>
            <a:r>
              <a:rPr lang="en-US" dirty="0" err="1"/>
              <a:t>sycall</a:t>
            </a:r>
            <a:r>
              <a:rPr lang="en-US" dirty="0"/>
              <a:t> (open-sourced!)</a:t>
            </a:r>
            <a:endParaRPr lang="en-US" b="0" i="0" dirty="0">
              <a:effectLst/>
              <a:latin typeface="Courier New" panose="02070309020205020404" pitchFamily="49" charset="0"/>
            </a:endParaRPr>
          </a:p>
          <a:p>
            <a:pPr lvl="1"/>
            <a:r>
              <a:rPr lang="en-US" dirty="0"/>
              <a:t>Nimble also adds a new </a:t>
            </a:r>
            <a:r>
              <a:rPr lang="en-US" dirty="0" err="1"/>
              <a:t>syscall</a:t>
            </a:r>
            <a:r>
              <a:rPr lang="en-US" dirty="0"/>
              <a:t>: </a:t>
            </a:r>
            <a:r>
              <a:rPr lang="en-US" sz="2000" dirty="0" err="1">
                <a:solidFill>
                  <a:schemeClr val="accent2"/>
                </a:solidFill>
                <a:latin typeface="Lucida Console" panose="020B0609040504020204" pitchFamily="49" charset="0"/>
              </a:rPr>
              <a:t>exchange_pages</a:t>
            </a:r>
            <a:r>
              <a:rPr lang="en-US" sz="2000" dirty="0">
                <a:solidFill>
                  <a:schemeClr val="accent2"/>
                </a:solidFill>
                <a:latin typeface="Lucida Console" panose="020B0609040504020204" pitchFamily="49" charset="0"/>
              </a:rPr>
              <a:t>() </a:t>
            </a:r>
            <a:r>
              <a:rPr lang="en-US" dirty="0"/>
              <a:t>which speeds up bi-directional movement </a:t>
            </a:r>
            <a:endParaRPr lang="en-US" dirty="0">
              <a:latin typeface="Lucida Console" panose="020B0609040504020204" pitchFamily="49" charset="0"/>
            </a:endParaRP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C71AD0-5FAB-625B-F0E3-170C8FAFF1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7800" y="4001294"/>
            <a:ext cx="4826000" cy="21209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649553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5C03B4-5405-A476-FAA4-FD7E91F1B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Requirements for Tiering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3AE189-FE14-6A6C-8632-2EAF70B0ED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011937" cy="4351338"/>
          </a:xfrm>
        </p:spPr>
        <p:txBody>
          <a:bodyPr>
            <a:normAutofit/>
          </a:bodyPr>
          <a:lstStyle/>
          <a:p>
            <a:r>
              <a:rPr lang="en-US" dirty="0"/>
              <a:t>Page migration</a:t>
            </a:r>
          </a:p>
          <a:p>
            <a:pPr lvl="1"/>
            <a:r>
              <a:rPr lang="en-US" dirty="0">
                <a:solidFill>
                  <a:schemeClr val="accent2"/>
                </a:solidFill>
                <a:latin typeface="Lucida Console" panose="020B0609040504020204" pitchFamily="49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move_pages()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/>
              <a:t>migrates pages among nodes (in batches)</a:t>
            </a:r>
          </a:p>
          <a:p>
            <a:pPr lvl="1"/>
            <a:r>
              <a:rPr lang="en-US" dirty="0" err="1">
                <a:hlinkClick r:id="rId3"/>
              </a:rPr>
              <a:t>Nimble</a:t>
            </a:r>
            <a:r>
              <a:rPr lang="en-US" dirty="0" err="1"/>
              <a:t>’s</a:t>
            </a:r>
            <a:r>
              <a:rPr lang="en-US" dirty="0"/>
              <a:t> improvements to the above </a:t>
            </a:r>
            <a:r>
              <a:rPr lang="en-US" dirty="0" err="1"/>
              <a:t>syscall</a:t>
            </a:r>
            <a:r>
              <a:rPr lang="en-US" dirty="0"/>
              <a:t> (open-sourced!)</a:t>
            </a:r>
            <a:endParaRPr lang="en-US" b="0" i="0" dirty="0">
              <a:effectLst/>
              <a:latin typeface="Courier New" panose="02070309020205020404" pitchFamily="49" charset="0"/>
            </a:endParaRPr>
          </a:p>
          <a:p>
            <a:pPr lvl="1"/>
            <a:r>
              <a:rPr lang="en-US" dirty="0"/>
              <a:t>Nimble also adds a new </a:t>
            </a:r>
            <a:r>
              <a:rPr lang="en-US" dirty="0" err="1"/>
              <a:t>syscall</a:t>
            </a:r>
            <a:r>
              <a:rPr lang="en-US" dirty="0"/>
              <a:t>: </a:t>
            </a:r>
            <a:r>
              <a:rPr lang="en-US" sz="2000" dirty="0" err="1">
                <a:solidFill>
                  <a:schemeClr val="accent2"/>
                </a:solidFill>
                <a:latin typeface="Lucida Console" panose="020B0609040504020204" pitchFamily="49" charset="0"/>
              </a:rPr>
              <a:t>exchange_pages</a:t>
            </a:r>
            <a:r>
              <a:rPr lang="en-US" sz="2000" dirty="0">
                <a:solidFill>
                  <a:schemeClr val="accent2"/>
                </a:solidFill>
                <a:latin typeface="Lucida Console" panose="020B0609040504020204" pitchFamily="49" charset="0"/>
              </a:rPr>
              <a:t>() </a:t>
            </a:r>
            <a:r>
              <a:rPr lang="en-US" dirty="0"/>
              <a:t>which speeds up bi-directional movement </a:t>
            </a:r>
            <a:endParaRPr lang="en-US" dirty="0">
              <a:latin typeface="Lucida Console" panose="020B0609040504020204" pitchFamily="49" charset="0"/>
            </a:endParaRP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126B8A-9443-3ECA-5568-A079B2CA57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6096" y="1825626"/>
            <a:ext cx="5543225" cy="435133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324385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C8FA3D-8187-3ADC-2D37-873F14E8D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tiering library: One option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D653E9-2267-9225-3EE3-5C2CD9C567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Register a big region with Userfaultfd</a:t>
            </a:r>
          </a:p>
          <a:p>
            <a:r>
              <a:rPr lang="en-US" dirty="0" err="1"/>
              <a:t>jemalloc</a:t>
            </a:r>
            <a:r>
              <a:rPr lang="en-US" dirty="0"/>
              <a:t> page allocations from the region (same as Eden)</a:t>
            </a:r>
          </a:p>
          <a:p>
            <a:r>
              <a:rPr lang="en-US" dirty="0"/>
              <a:t>On zero-page faults, direct allocations with (modified) UFFD_COPY</a:t>
            </a:r>
          </a:p>
          <a:p>
            <a:pPr lvl="1"/>
            <a:r>
              <a:rPr lang="en-US" sz="2000" dirty="0"/>
              <a:t>Need to know what pages are registered and where they reside</a:t>
            </a:r>
          </a:p>
          <a:p>
            <a:pPr lvl="1"/>
            <a:r>
              <a:rPr lang="en-US" sz="2000" dirty="0"/>
              <a:t>There won’t be any other page faults; </a:t>
            </a:r>
            <a:r>
              <a:rPr lang="en-US" sz="2000" dirty="0">
                <a:solidFill>
                  <a:srgbClr val="0070C0"/>
                </a:solidFill>
              </a:rPr>
              <a:t>how can we avoid Userfaultfd?</a:t>
            </a:r>
          </a:p>
          <a:p>
            <a:r>
              <a:rPr lang="en-US" dirty="0"/>
              <a:t>Page migration using </a:t>
            </a:r>
            <a:r>
              <a:rPr lang="en-US" sz="2400" dirty="0" err="1">
                <a:latin typeface="Lucida Console" panose="020B0609040504020204" pitchFamily="49" charset="0"/>
              </a:rPr>
              <a:t>move_pages</a:t>
            </a:r>
            <a:r>
              <a:rPr lang="en-US" sz="2400" dirty="0">
                <a:latin typeface="Lucida Console" panose="020B0609040504020204" pitchFamily="49" charset="0"/>
              </a:rPr>
              <a:t>()/</a:t>
            </a:r>
            <a:r>
              <a:rPr lang="en-US" sz="2400" dirty="0" err="1">
                <a:latin typeface="Lucida Console" panose="020B0609040504020204" pitchFamily="49" charset="0"/>
              </a:rPr>
              <a:t>exchange_pages</a:t>
            </a:r>
            <a:r>
              <a:rPr lang="en-US" sz="2400" dirty="0">
                <a:latin typeface="Lucida Console" panose="020B0609040504020204" pitchFamily="49" charset="0"/>
              </a:rPr>
              <a:t>()</a:t>
            </a:r>
          </a:p>
          <a:p>
            <a:pPr lvl="1"/>
            <a:r>
              <a:rPr lang="en-US" sz="2000" dirty="0"/>
              <a:t>What pages to move depends on policies we can build on later</a:t>
            </a:r>
          </a:p>
          <a:p>
            <a:r>
              <a:rPr lang="en-US" dirty="0"/>
              <a:t>I see no need for Shenango (so far)</a:t>
            </a:r>
          </a:p>
          <a:p>
            <a:pPr lvl="1"/>
            <a:r>
              <a:rPr lang="en-US" sz="2000" dirty="0"/>
              <a:t>Hiding latencies not possible nor necessary</a:t>
            </a:r>
          </a:p>
          <a:p>
            <a:pPr lvl="1"/>
            <a:r>
              <a:rPr lang="en-US" sz="2000" dirty="0"/>
              <a:t>Page migration throughput not a concern – we should be conservative with migration anyway because it cuts into  CPU time and inter-tier bandwidth</a:t>
            </a:r>
          </a:p>
        </p:txBody>
      </p:sp>
    </p:spTree>
    <p:extLst>
      <p:ext uri="{BB962C8B-B14F-4D97-AF65-F5344CB8AC3E}">
        <p14:creationId xmlns:p14="http://schemas.microsoft.com/office/powerpoint/2010/main" val="18731027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7022C-BC97-E204-5768-7F3F3094F1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DataFrame</a:t>
            </a:r>
            <a:r>
              <a:rPr lang="en-US" dirty="0"/>
              <a:t> Fault Graph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EA8DCF-0883-03EF-C877-5B7B619CB4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Localized to the benchmark and the library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D8B4E20-15B4-D519-0D55-6341484C6A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241" y="3110032"/>
            <a:ext cx="12240480" cy="280723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443941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8065DA-0589-E272-68C5-FC5068DA2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DataFrame</a:t>
            </a:r>
            <a:r>
              <a:rPr lang="en-US" dirty="0"/>
              <a:t> stats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E68E7D-47D0-CEBD-1856-5582971E28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61573" cy="4351338"/>
          </a:xfrm>
        </p:spPr>
        <p:txBody>
          <a:bodyPr/>
          <a:lstStyle/>
          <a:p>
            <a:r>
              <a:rPr lang="en-US" sz="2400" strike="sngStrike" dirty="0"/>
              <a:t>24</a:t>
            </a:r>
            <a:r>
              <a:rPr lang="en-US" sz="2400" dirty="0"/>
              <a:t> 23 locations for 95%</a:t>
            </a:r>
          </a:p>
          <a:p>
            <a:r>
              <a:rPr lang="en-US" sz="2400" dirty="0"/>
              <a:t>Top 3 locations cover ~66%</a:t>
            </a:r>
          </a:p>
          <a:p>
            <a:r>
              <a:rPr lang="en-US" sz="2400" dirty="0"/>
              <a:t>13 first-time faulting locations (out of 22)</a:t>
            </a:r>
          </a:p>
          <a:p>
            <a:pPr marL="0" indent="0">
              <a:buNone/>
            </a:pPr>
            <a:endParaRPr lang="en-US" sz="2400" dirty="0"/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99F5391-269A-E457-2AEA-8B4D3523C1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7703" y="949850"/>
            <a:ext cx="6450095" cy="522711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192862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CBB1E-DC3F-49F1-1E50-34ACFB6C7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Hinting experience: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5FB073-A16D-7EAD-B49C-5A17E3A10C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Started off with </a:t>
            </a:r>
            <a:r>
              <a:rPr lang="en-US" dirty="0">
                <a:hlinkClick r:id="rId2"/>
              </a:rPr>
              <a:t>basic hints</a:t>
            </a:r>
            <a:endParaRPr lang="en-US" dirty="0"/>
          </a:p>
          <a:p>
            <a:pPr lvl="1"/>
            <a:r>
              <a:rPr lang="en-US" dirty="0"/>
              <a:t>Got to ~92% fault coverage with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~25 hints</a:t>
            </a:r>
            <a:r>
              <a:rPr lang="en-US" dirty="0"/>
              <a:t> (not all top 25)</a:t>
            </a:r>
          </a:p>
          <a:p>
            <a:pPr lvl="1"/>
            <a:r>
              <a:rPr lang="en-US" dirty="0"/>
              <a:t>Some first-time faults were challenging (example shortly)</a:t>
            </a:r>
          </a:p>
          <a:p>
            <a:pPr lvl="1"/>
            <a:r>
              <a:rPr lang="en-US" dirty="0"/>
              <a:t>Remaining 8% was still hurting </a:t>
            </a:r>
            <a:r>
              <a:rPr lang="en-US" dirty="0">
                <a:solidFill>
                  <a:srgbClr val="C00000"/>
                </a:solidFill>
              </a:rPr>
              <a:t>TODO: numbers</a:t>
            </a:r>
            <a:r>
              <a:rPr lang="en-US" dirty="0"/>
              <a:t>!</a:t>
            </a:r>
          </a:p>
          <a:p>
            <a:r>
              <a:rPr lang="en-US" dirty="0"/>
              <a:t>Turned-off demand paging for small-</a:t>
            </a:r>
            <a:r>
              <a:rPr lang="en-US" dirty="0" err="1"/>
              <a:t>ish</a:t>
            </a:r>
            <a:r>
              <a:rPr lang="en-US" dirty="0"/>
              <a:t> allocations</a:t>
            </a:r>
          </a:p>
          <a:p>
            <a:pPr lvl="1"/>
            <a:r>
              <a:rPr lang="en-US" dirty="0"/>
              <a:t>Got rid of the long tail of first-time locations</a:t>
            </a:r>
          </a:p>
          <a:p>
            <a:pPr lvl="1"/>
            <a:r>
              <a:rPr lang="en-US" dirty="0"/>
              <a:t>&gt;97% coverage (reported in the paper)</a:t>
            </a:r>
          </a:p>
          <a:p>
            <a:pPr lvl="1"/>
            <a:r>
              <a:rPr lang="en-US" dirty="0"/>
              <a:t>More analysis needed</a:t>
            </a:r>
          </a:p>
          <a:p>
            <a:r>
              <a:rPr lang="en-US" dirty="0"/>
              <a:t>Turn iterating hints into sequential or range hints</a:t>
            </a:r>
          </a:p>
          <a:p>
            <a:r>
              <a:rPr lang="en-US" dirty="0"/>
              <a:t>Add Read-Ahead</a:t>
            </a:r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20776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6F5044-6574-0B2D-35D7-48DE2FEDBB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Hotspot 1: Select (66%)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2FB4882-C92D-7911-F2FF-7C3C98D497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835" y="1846485"/>
            <a:ext cx="5915486" cy="69701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0EF6A20-EFF4-FB11-799F-EB0A334796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172" y="2554013"/>
            <a:ext cx="4552931" cy="30806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Right Arrow 8">
            <a:extLst>
              <a:ext uri="{FF2B5EF4-FFF2-40B4-BE49-F238E27FC236}">
                <a16:creationId xmlns:a16="http://schemas.microsoft.com/office/drawing/2014/main" id="{E85AC4F0-7C25-DCC8-C5DC-76F9ED69D19F}"/>
              </a:ext>
            </a:extLst>
          </p:cNvPr>
          <p:cNvSpPr/>
          <p:nvPr/>
        </p:nvSpPr>
        <p:spPr>
          <a:xfrm>
            <a:off x="5618913" y="3429000"/>
            <a:ext cx="1001028" cy="546234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4BF879D-07D2-B421-6E0B-DE92908764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5899" y="4470236"/>
            <a:ext cx="5029619" cy="132556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B6CFFEA-2C47-CF1A-76B5-F7C0DC2C2F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3268" y="219408"/>
            <a:ext cx="5145897" cy="356663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998A0BD-4C2D-52AC-555B-9D73A3A0722D}"/>
              </a:ext>
            </a:extLst>
          </p:cNvPr>
          <p:cNvSpPr txBox="1"/>
          <p:nvPr/>
        </p:nvSpPr>
        <p:spPr>
          <a:xfrm>
            <a:off x="8498359" y="5898218"/>
            <a:ext cx="1952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AIFM </a:t>
            </a:r>
            <a:r>
              <a:rPr lang="en-US" b="1" dirty="0"/>
              <a:t>Copy</a:t>
            </a:r>
            <a:r>
              <a:rPr lang="en-US" dirty="0"/>
              <a:t> Offload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5260A10-C73F-189E-0D82-74EDE5086A4D}"/>
              </a:ext>
            </a:extLst>
          </p:cNvPr>
          <p:cNvSpPr txBox="1"/>
          <p:nvPr/>
        </p:nvSpPr>
        <p:spPr>
          <a:xfrm>
            <a:off x="8887407" y="3836126"/>
            <a:ext cx="1166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Eden hints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620BE26-0B93-6269-74F3-7E108F4746F3}"/>
              </a:ext>
            </a:extLst>
          </p:cNvPr>
          <p:cNvSpPr txBox="1"/>
          <p:nvPr/>
        </p:nvSpPr>
        <p:spPr>
          <a:xfrm>
            <a:off x="1767623" y="5715876"/>
            <a:ext cx="91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Original</a:t>
            </a:r>
          </a:p>
        </p:txBody>
      </p:sp>
    </p:spTree>
    <p:extLst>
      <p:ext uri="{BB962C8B-B14F-4D97-AF65-F5344CB8AC3E}">
        <p14:creationId xmlns:p14="http://schemas.microsoft.com/office/powerpoint/2010/main" val="16165582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AFFC2-567A-C7EE-86AF-94FC3B721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Hotspot 2: Shuffle (~7%)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90E692-05A7-FB5D-7E8D-7CB41B0FEFCF}"/>
              </a:ext>
            </a:extLst>
          </p:cNvPr>
          <p:cNvSpPr txBox="1"/>
          <p:nvPr/>
        </p:nvSpPr>
        <p:spPr>
          <a:xfrm>
            <a:off x="8498359" y="5898218"/>
            <a:ext cx="2139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AIFM Shuffle Offload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5710221-E012-D9C1-1DA8-FD55776B38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9303" y="365730"/>
            <a:ext cx="5362821" cy="306327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0A50406-4161-BD83-D352-04400F989715}"/>
              </a:ext>
            </a:extLst>
          </p:cNvPr>
          <p:cNvSpPr txBox="1"/>
          <p:nvPr/>
        </p:nvSpPr>
        <p:spPr>
          <a:xfrm>
            <a:off x="8915332" y="3474906"/>
            <a:ext cx="1166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Eden hints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74BBB62-0321-F454-D8C1-3AB8A452E8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781"/>
          <a:stretch/>
        </p:blipFill>
        <p:spPr>
          <a:xfrm>
            <a:off x="838200" y="2790850"/>
            <a:ext cx="4391127" cy="247540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7CBC67A-E91D-A09A-B186-93556405C8D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152"/>
          <a:stretch/>
        </p:blipFill>
        <p:spPr>
          <a:xfrm>
            <a:off x="7295252" y="4248013"/>
            <a:ext cx="4545260" cy="156133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63B5965-F450-AE5A-D580-8CFEAFE655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876" y="2162364"/>
            <a:ext cx="5830037" cy="62848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Right Arrow 12">
            <a:extLst>
              <a:ext uri="{FF2B5EF4-FFF2-40B4-BE49-F238E27FC236}">
                <a16:creationId xmlns:a16="http://schemas.microsoft.com/office/drawing/2014/main" id="{67EF5EC5-9F5E-2B06-96B9-2F9E7551CBC4}"/>
              </a:ext>
            </a:extLst>
          </p:cNvPr>
          <p:cNvSpPr/>
          <p:nvPr/>
        </p:nvSpPr>
        <p:spPr>
          <a:xfrm>
            <a:off x="5618913" y="3429000"/>
            <a:ext cx="1001028" cy="546234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7653BE0-1095-609A-60AE-6ED62C7A073F}"/>
              </a:ext>
            </a:extLst>
          </p:cNvPr>
          <p:cNvSpPr txBox="1"/>
          <p:nvPr/>
        </p:nvSpPr>
        <p:spPr>
          <a:xfrm>
            <a:off x="2335182" y="5348013"/>
            <a:ext cx="91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Original</a:t>
            </a:r>
          </a:p>
        </p:txBody>
      </p:sp>
    </p:spTree>
    <p:extLst>
      <p:ext uri="{BB962C8B-B14F-4D97-AF65-F5344CB8AC3E}">
        <p14:creationId xmlns:p14="http://schemas.microsoft.com/office/powerpoint/2010/main" val="24407742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786EF-62BB-00A1-8C88-A92F7B920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Hotspot 3: Copying in the benchmark (~5%)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7CAFAD-7F8E-BF3C-807C-6A8DD4133D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8515"/>
          <a:stretch/>
        </p:blipFill>
        <p:spPr>
          <a:xfrm>
            <a:off x="248328" y="1866255"/>
            <a:ext cx="5208971" cy="87120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23C3B3F-0BF9-5E71-F0DC-D0BA61A7893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7282"/>
          <a:stretch/>
        </p:blipFill>
        <p:spPr>
          <a:xfrm>
            <a:off x="227308" y="2730570"/>
            <a:ext cx="5431222" cy="174273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Right Arrow 5">
            <a:extLst>
              <a:ext uri="{FF2B5EF4-FFF2-40B4-BE49-F238E27FC236}">
                <a16:creationId xmlns:a16="http://schemas.microsoft.com/office/drawing/2014/main" id="{46EDDAE6-4E8F-0969-967A-8370055C3E1C}"/>
              </a:ext>
            </a:extLst>
          </p:cNvPr>
          <p:cNvSpPr/>
          <p:nvPr/>
        </p:nvSpPr>
        <p:spPr>
          <a:xfrm>
            <a:off x="5818610" y="3113843"/>
            <a:ext cx="1001028" cy="546234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BEC5AF4-26D3-C498-6EE0-1670E73FE7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0009" y="3477935"/>
            <a:ext cx="4387859" cy="208630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784EA00-7730-9076-C95B-7FD70A47F9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0008" y="1856733"/>
            <a:ext cx="4387860" cy="152333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7FAF8FF-54E0-185E-A7AD-9701252FAD06}"/>
              </a:ext>
            </a:extLst>
          </p:cNvPr>
          <p:cNvSpPr txBox="1"/>
          <p:nvPr/>
        </p:nvSpPr>
        <p:spPr>
          <a:xfrm>
            <a:off x="8930637" y="5661118"/>
            <a:ext cx="1166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Eden hints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523D682-6C5C-FA3D-52AE-E26FC553D517}"/>
              </a:ext>
            </a:extLst>
          </p:cNvPr>
          <p:cNvSpPr txBox="1"/>
          <p:nvPr/>
        </p:nvSpPr>
        <p:spPr>
          <a:xfrm>
            <a:off x="275051" y="4691622"/>
            <a:ext cx="531142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 example of default copy constructor usage where hinting first-time write faults is not possible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One option</a:t>
            </a:r>
            <a:r>
              <a:rPr lang="en-US" dirty="0"/>
              <a:t>: explicit copy which allows hints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Alternative 1</a:t>
            </a:r>
            <a:r>
              <a:rPr lang="en-US" dirty="0"/>
              <a:t>: Use custom vector and overload the constructor (e.g., AIFM)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Alternative</a:t>
            </a:r>
            <a:r>
              <a:rPr lang="en-US" dirty="0"/>
              <a:t>: Use range fault to bring in the source vector and turn-off first-time faults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0327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6B56E-97BB-8ACD-3A65-55E4D36CC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Hotspot 4: Aggregate (~3%)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814594-B71B-1A42-F9E4-DADC562735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385" y="3264776"/>
            <a:ext cx="4597910" cy="215856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70B7B81-BA53-0680-33F6-49BC52310DE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105" b="9710"/>
          <a:stretch/>
        </p:blipFill>
        <p:spPr>
          <a:xfrm>
            <a:off x="34164" y="2671576"/>
            <a:ext cx="5767552" cy="58269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Right Arrow 5">
            <a:extLst>
              <a:ext uri="{FF2B5EF4-FFF2-40B4-BE49-F238E27FC236}">
                <a16:creationId xmlns:a16="http://schemas.microsoft.com/office/drawing/2014/main" id="{4C6880E7-E4F6-E4EF-93AA-67EAA391C2D0}"/>
              </a:ext>
            </a:extLst>
          </p:cNvPr>
          <p:cNvSpPr/>
          <p:nvPr/>
        </p:nvSpPr>
        <p:spPr>
          <a:xfrm>
            <a:off x="5801716" y="3543301"/>
            <a:ext cx="1001028" cy="546234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37ECD80-2F56-C8B3-C620-E15C14F716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8035" y="1517530"/>
            <a:ext cx="4012980" cy="14453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2B3C23-C879-38B1-3942-96FE8286E1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71922" y="3816418"/>
            <a:ext cx="4725205" cy="219441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3767161-D1A4-1CAB-3D2C-819C5609C582}"/>
              </a:ext>
            </a:extLst>
          </p:cNvPr>
          <p:cNvSpPr txBox="1"/>
          <p:nvPr/>
        </p:nvSpPr>
        <p:spPr>
          <a:xfrm>
            <a:off x="8418385" y="6123543"/>
            <a:ext cx="2431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AIFM Aggregate Offload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C309099-5166-A15E-7EA2-8E644E921404}"/>
              </a:ext>
            </a:extLst>
          </p:cNvPr>
          <p:cNvSpPr txBox="1"/>
          <p:nvPr/>
        </p:nvSpPr>
        <p:spPr>
          <a:xfrm>
            <a:off x="8389403" y="3041582"/>
            <a:ext cx="2460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Eden hints in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median()</a:t>
            </a:r>
          </a:p>
        </p:txBody>
      </p:sp>
    </p:spTree>
    <p:extLst>
      <p:ext uri="{BB962C8B-B14F-4D97-AF65-F5344CB8AC3E}">
        <p14:creationId xmlns:p14="http://schemas.microsoft.com/office/powerpoint/2010/main" val="42604664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30289</TotalTime>
  <Words>1172</Words>
  <Application>Microsoft Macintosh PowerPoint</Application>
  <PresentationFormat>Widescreen</PresentationFormat>
  <Paragraphs>153</Paragraphs>
  <Slides>27</Slides>
  <Notes>1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4" baseType="lpstr">
      <vt:lpstr>Arial</vt:lpstr>
      <vt:lpstr>Calibri</vt:lpstr>
      <vt:lpstr>Calibri Light</vt:lpstr>
      <vt:lpstr>Consolas</vt:lpstr>
      <vt:lpstr>Courier New</vt:lpstr>
      <vt:lpstr>Lucida Console</vt:lpstr>
      <vt:lpstr>Office Theme</vt:lpstr>
      <vt:lpstr>Agenda</vt:lpstr>
      <vt:lpstr>DataFrame Fault Graph</vt:lpstr>
      <vt:lpstr>DataFrame Fault Graph</vt:lpstr>
      <vt:lpstr>DataFrame stats</vt:lpstr>
      <vt:lpstr>Hinting experience: Summary</vt:lpstr>
      <vt:lpstr>Hotspot 1: Select (66%)</vt:lpstr>
      <vt:lpstr>Hotspot 2: Shuffle (~7%)</vt:lpstr>
      <vt:lpstr>Hotspot 3: Copying in the benchmark (~5%)</vt:lpstr>
      <vt:lpstr>Hotspot 4: Aggregate (~3%)</vt:lpstr>
      <vt:lpstr>AIFM’s offloads</vt:lpstr>
      <vt:lpstr>Hinting first-time faults</vt:lpstr>
      <vt:lpstr>Pre-faulting</vt:lpstr>
      <vt:lpstr>For Dataframe</vt:lpstr>
      <vt:lpstr>Sequential or range hints</vt:lpstr>
      <vt:lpstr>TODO Dataframe</vt:lpstr>
      <vt:lpstr>CXL recap</vt:lpstr>
      <vt:lpstr>Pond: Latency-sensitivity study</vt:lpstr>
      <vt:lpstr>Pond: Latency-sensitivity study</vt:lpstr>
      <vt:lpstr>Similar chart for our apps</vt:lpstr>
      <vt:lpstr>Next</vt:lpstr>
      <vt:lpstr>Misc</vt:lpstr>
      <vt:lpstr>CXL emulator + runtime</vt:lpstr>
      <vt:lpstr>CXL emulation</vt:lpstr>
      <vt:lpstr>Requirements for Tiering</vt:lpstr>
      <vt:lpstr>Requirements for Tiering</vt:lpstr>
      <vt:lpstr>Requirements for Tiering</vt:lpstr>
      <vt:lpstr>Memory tiering library: One option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Overview</dc:title>
  <dc:creator>Anil Yelam (c)</dc:creator>
  <cp:lastModifiedBy>Microsoft Office User</cp:lastModifiedBy>
  <cp:revision>31</cp:revision>
  <dcterms:created xsi:type="dcterms:W3CDTF">2023-02-08T01:30:20Z</dcterms:created>
  <dcterms:modified xsi:type="dcterms:W3CDTF">2023-05-10T23:37:30Z</dcterms:modified>
</cp:coreProperties>
</file>